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7" roundtripDataSignature="AMtx7mgBuORZeJxfad4c+6KOnMzDi7F3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8605ca187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length of </a:t>
            </a:r>
            <a:r>
              <a:rPr lang="en-US" sz="1100"/>
              <a:t>accumulation</a:t>
            </a:r>
            <a:r>
              <a:rPr lang="en-US" sz="1100"/>
              <a:t> vs </a:t>
            </a:r>
            <a:r>
              <a:rPr lang="en-US" sz="1100"/>
              <a:t>length</a:t>
            </a:r>
            <a:r>
              <a:rPr lang="en-US" sz="1100"/>
              <a:t> of upcoming trend.</a:t>
            </a:r>
            <a:endParaRPr sz="1100"/>
          </a:p>
        </p:txBody>
      </p:sp>
      <p:sp>
        <p:nvSpPr>
          <p:cNvPr id="142" name="Google Shape;142;g28605ca1879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8605ca187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48" name="Google Shape;148;g28605ca1879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8605ca187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55" name="Google Shape;155;g28605ca1879_0_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8605ca187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Candle not corresponding to volume - 4 ways - 2 H, 2 D</a:t>
            </a:r>
            <a:endParaRPr sz="1100"/>
          </a:p>
        </p:txBody>
      </p:sp>
      <p:sp>
        <p:nvSpPr>
          <p:cNvPr id="164" name="Google Shape;164;g28605ca1879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86737e6a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Subsequent shift Analysis 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70" name="Google Shape;170;g286737e6ae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86737e6ae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Price Movement Analysis</a:t>
            </a:r>
            <a:endParaRPr sz="1100"/>
          </a:p>
        </p:txBody>
      </p:sp>
      <p:sp>
        <p:nvSpPr>
          <p:cNvPr id="176" name="Google Shape;176;g286737e6ae7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86737e6ae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Non </a:t>
            </a:r>
            <a:r>
              <a:rPr lang="en-US" sz="1100"/>
              <a:t>Adjacent Price Movement Analysis</a:t>
            </a:r>
            <a:r>
              <a:rPr lang="en-US" sz="1100"/>
              <a:t> </a:t>
            </a:r>
            <a:endParaRPr sz="1100"/>
          </a:p>
        </p:txBody>
      </p:sp>
      <p:sp>
        <p:nvSpPr>
          <p:cNvPr id="182" name="Google Shape;182;g286737e6ae7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86737e6ae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Support and resistance breakout analysis</a:t>
            </a:r>
            <a:endParaRPr sz="1100"/>
          </a:p>
        </p:txBody>
      </p:sp>
      <p:sp>
        <p:nvSpPr>
          <p:cNvPr id="188" name="Google Shape;188;g286737e6ae7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86737e6ae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Reduction in Volume and Volatility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Volume Increases before a breakout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Likely False Breakout (Liquidity Zone) to lure out the uninformed and to sell outside the distribution zone by or in case of accumulation above it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Bearish Candlesticks will be wider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Formation of lower highs and lower lows while in accumulation HHs and HLs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As buying interest is low, a path of least resistance to downside is created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"/>
          </a:p>
        </p:txBody>
      </p:sp>
      <p:sp>
        <p:nvSpPr>
          <p:cNvPr id="195" name="Google Shape;195;g286737e6ae7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86737e6ae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-US" sz="1100"/>
              <a:t>Preliminary Stop</a:t>
            </a:r>
            <a:r>
              <a:rPr lang="en-US" sz="1100"/>
              <a:t> - Accumulation → Preliminary Support, Distribution → Preliminary Supply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First </a:t>
            </a:r>
            <a:r>
              <a:rPr lang="en-US" sz="1100"/>
              <a:t>entrance</a:t>
            </a:r>
            <a:r>
              <a:rPr lang="en-US" sz="1100"/>
              <a:t> of </a:t>
            </a:r>
            <a:r>
              <a:rPr lang="en-US" sz="1100"/>
              <a:t>opposite</a:t>
            </a:r>
            <a:r>
              <a:rPr lang="en-US" sz="1100"/>
              <a:t> well informed whales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Narrow Range Candles + Constant High Volume ,  Large shadow and High Volume (Hammer for Accumulation, Inverted Hammer for Distribution)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Possibility of multiple </a:t>
            </a:r>
            <a:r>
              <a:rPr lang="en-US" sz="1100"/>
              <a:t>Preliminary</a:t>
            </a:r>
            <a:r>
              <a:rPr lang="en-US" sz="1100"/>
              <a:t> Stops - Inertia of trend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-US" sz="1100"/>
              <a:t>Climax</a:t>
            </a:r>
            <a:r>
              <a:rPr lang="en-US" sz="1100"/>
              <a:t>- HH before a distribution or LL before an accumulation. Identified by Wide range candle. Before accumulation it is </a:t>
            </a:r>
            <a:r>
              <a:rPr b="1" lang="en-US" sz="1100"/>
              <a:t>selling climax</a:t>
            </a:r>
            <a:r>
              <a:rPr lang="en-US" sz="1100"/>
              <a:t>, before distribution it is </a:t>
            </a:r>
            <a:r>
              <a:rPr b="1" lang="en-US" sz="1100"/>
              <a:t>buying climax</a:t>
            </a:r>
            <a:r>
              <a:rPr lang="en-US" sz="1100"/>
              <a:t>.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Sometimes a trend may not end with climatic volume. If there is a decrease in volume there will be exhaustion (Progressive lower peaks + price and volume become divergent)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-US" sz="1100"/>
              <a:t>Reaction </a:t>
            </a:r>
            <a:r>
              <a:rPr lang="en-US" sz="1100"/>
              <a:t>- it is a sharp movement in the opposite direction of the climax. </a:t>
            </a:r>
            <a:r>
              <a:rPr lang="en-US" sz="1100"/>
              <a:t>Change of character from trend to side ways, </a:t>
            </a:r>
            <a:r>
              <a:rPr lang="en-US" sz="1100"/>
              <a:t>In accumulation reaction is called </a:t>
            </a:r>
            <a:r>
              <a:rPr b="1" lang="en-US" sz="1100"/>
              <a:t>Automatic Rally</a:t>
            </a:r>
            <a:r>
              <a:rPr lang="en-US" sz="1100"/>
              <a:t>. In Distribution reaction is called </a:t>
            </a:r>
            <a:r>
              <a:rPr b="1" lang="en-US" sz="1100"/>
              <a:t>Automatic Reaction</a:t>
            </a:r>
            <a:r>
              <a:rPr lang="en-US" sz="1100"/>
              <a:t>.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In case of accumulation it establishes the upper limit of the range, in case of distribution it </a:t>
            </a:r>
            <a:r>
              <a:rPr lang="en-US" sz="1100"/>
              <a:t>sets the lower limit of the range.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It confirms the climax, and establishes context for secondary test.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 sz="1100"/>
              <a:t>Secondary test - Test climax with lower volume and NRCs.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 In Accumulation - After ST price does some Upthrust Action (UA). before reentering the sideways channel shows a minor sign of strength (mSOS). Then shows SOW at lower limit.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 sz="1100"/>
              <a:t>Accumulation False Breakout is called Spring. In Distribution, it is called Upthrust.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Here the Well Informed induce the uninformed to the wrong side of the market to create liquidity zone.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 sz="1100"/>
              <a:t>Can be termed as second change of character. In Accumulation it is called Sign of strength (SOS) or Jump Across a Creek (JAC). In Distribution sign of weakness (SOW) or Fall through the Ice (FTI).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 sz="1100"/>
              <a:t>Last point of support (LPS) in accumulation or  Last point of supply (LPSY).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01" name="Google Shape;201;g286737e6ae7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9766c697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92" name="Google Shape;92;g279766c6973_1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86737e6ae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208" name="Google Shape;208;g286737e6ae7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86737e6ae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214" name="Google Shape;214;g286737e6ae7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8605ca187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1- In UT focus on volume at PDH + PDC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2- Need three consecutive significantly bullish vol bars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3- Volume should be more than previous </a:t>
            </a:r>
            <a:r>
              <a:rPr lang="en-US" sz="1100"/>
              <a:t>sessions</a:t>
            </a:r>
            <a:r>
              <a:rPr lang="en-US" sz="1100"/>
              <a:t> of the day – Will be marked as demand zone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4- Need Pumping candles (Obvious)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99" name="Google Shape;99;g28605ca1879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605ca187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05" name="Google Shape;105;g28605ca1879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8605ca187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11" name="Google Shape;111;g28605ca1879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8605ca187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17" name="Google Shape;117;g28605ca1879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605ca187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23" name="Google Shape;123;g28605ca1879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605ca187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29" name="Google Shape;129;g28605ca1879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8605ca187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36" name="Google Shape;136;g28605ca1879_0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3833019" y="-1623218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7285038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1697038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 amt="44000"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-16400" y="2274625"/>
            <a:ext cx="52656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00"/>
              <a:buFont typeface="Arial"/>
              <a:buNone/>
            </a:pPr>
            <a:r>
              <a:rPr lang="en-US" sz="6900">
                <a:latin typeface="Arial Rounded"/>
                <a:ea typeface="Arial Rounded"/>
                <a:cs typeface="Arial Rounded"/>
                <a:sym typeface="Arial Rounded"/>
              </a:rPr>
              <a:t>Volume</a:t>
            </a:r>
            <a:endParaRPr sz="6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00"/>
              <a:buFont typeface="Arial"/>
              <a:buNone/>
            </a:pPr>
            <a:r>
              <a:rPr lang="en-US" sz="6900">
                <a:latin typeface="Arial Rounded"/>
                <a:ea typeface="Arial Rounded"/>
                <a:cs typeface="Arial Rounded"/>
                <a:sym typeface="Arial Rounded"/>
              </a:rPr>
              <a:t>Techniques</a:t>
            </a:r>
            <a:endParaRPr sz="69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0" l="0" r="28774" t="0"/>
          <a:stretch/>
        </p:blipFill>
        <p:spPr>
          <a:xfrm>
            <a:off x="5463675" y="280600"/>
            <a:ext cx="6469426" cy="63192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8605ca1879_0_48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The Wyckoff Method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5" name="Google Shape;145;g28605ca1879_0_48"/>
          <p:cNvSpPr txBox="1"/>
          <p:nvPr/>
        </p:nvSpPr>
        <p:spPr>
          <a:xfrm>
            <a:off x="372150" y="903775"/>
            <a:ext cx="114654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Char char="●"/>
            </a:pP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Asymmetry</a:t>
            </a: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 of Supply and Demand - Whales vs Retailers</a:t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Char char="●"/>
            </a:pP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Types of Supply and Demand</a:t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Char char="○"/>
            </a:pP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Aggressive - Market Orders - Hastens price movement</a:t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Aggressive Demand &gt; Passive Supply - Bullish</a:t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Aggressive Supply &gt; Passive Demand - Bearish</a:t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Char char="○"/>
            </a:pP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Passive - Limit Orders - Slows down price movement </a:t>
            </a:r>
            <a:r>
              <a:rPr lang="en-US" sz="2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Absorption: By placing limit orders, one side of market blocks the other.</a:t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Rounded"/>
              <a:buChar char="●"/>
            </a:pPr>
            <a:r>
              <a:rPr lang="en-US" sz="2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Determinism - Cause and Effect - Length of Wyckoff Cycle </a:t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8605ca1879_0_52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The Wyckoff Method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1" name="Google Shape;151;g28605ca1879_0_52"/>
          <p:cNvSpPr txBox="1"/>
          <p:nvPr/>
        </p:nvSpPr>
        <p:spPr>
          <a:xfrm>
            <a:off x="283500" y="1010100"/>
            <a:ext cx="11625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2" name="Google Shape;152;g28605ca1879_0_52"/>
          <p:cNvSpPr txBox="1"/>
          <p:nvPr/>
        </p:nvSpPr>
        <p:spPr>
          <a:xfrm>
            <a:off x="850600" y="1240475"/>
            <a:ext cx="10207200" cy="43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Anomalies? Yes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In terms of Fast Reversal Patterns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Font typeface="Arial Rounded"/>
              <a:buChar char="●"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Climax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Font typeface="Arial Rounded"/>
              <a:buChar char="●"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Double Top/Bottom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Font typeface="Arial Rounded"/>
              <a:buChar char="●"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Pullback (W/M)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Font typeface="Arial Rounded"/>
              <a:buChar char="●"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Traps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8605ca1879_0_5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Anomaly Patterns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58" name="Google Shape;158;g28605ca1879_0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4579100" cy="29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28605ca1879_0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9775" y="897900"/>
            <a:ext cx="5346183" cy="29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8605ca1879_0_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962650"/>
            <a:ext cx="4579099" cy="2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28605ca1879_0_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24600" y="3962650"/>
            <a:ext cx="5331349" cy="2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605ca1879_0_6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Divergence - VSA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67" name="Google Shape;167;g28605ca1879_0_60"/>
          <p:cNvSpPr txBox="1"/>
          <p:nvPr/>
        </p:nvSpPr>
        <p:spPr>
          <a:xfrm>
            <a:off x="629100" y="1089300"/>
            <a:ext cx="109338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al Rounded"/>
              <a:buChar char="●"/>
            </a:pPr>
            <a:r>
              <a:rPr lang="en-US" sz="3500">
                <a:latin typeface="Arial Rounded"/>
                <a:ea typeface="Arial Rounded"/>
                <a:cs typeface="Arial Rounded"/>
                <a:sym typeface="Arial Rounded"/>
              </a:rPr>
              <a:t>Volume ∝ Price</a:t>
            </a:r>
            <a:endParaRPr sz="3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al Rounded"/>
              <a:buChar char="●"/>
            </a:pPr>
            <a:r>
              <a:rPr lang="en-US" sz="3500">
                <a:latin typeface="Arial Rounded"/>
                <a:ea typeface="Arial Rounded"/>
                <a:cs typeface="Arial Rounded"/>
                <a:sym typeface="Arial Rounded"/>
              </a:rPr>
              <a:t>Harmony - When Price Range corresponds to Volume</a:t>
            </a:r>
            <a:endParaRPr sz="3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al Rounded"/>
              <a:buChar char="●"/>
            </a:pPr>
            <a:r>
              <a:rPr lang="en-US" sz="3500">
                <a:latin typeface="Arial Rounded"/>
                <a:ea typeface="Arial Rounded"/>
                <a:cs typeface="Arial Rounded"/>
                <a:sym typeface="Arial Rounded"/>
              </a:rPr>
              <a:t>Divergence - When Price Range doesn’t reflect the Volume</a:t>
            </a:r>
            <a:endParaRPr sz="35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86737e6ae7_0_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Divergence - SSA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73" name="Google Shape;173;g286737e6ae7_0_0"/>
          <p:cNvSpPr txBox="1"/>
          <p:nvPr/>
        </p:nvSpPr>
        <p:spPr>
          <a:xfrm>
            <a:off x="505125" y="1223950"/>
            <a:ext cx="111516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Arial Rounded"/>
              <a:buChar char="●"/>
            </a:pPr>
            <a:r>
              <a:rPr lang="en-US" sz="2500">
                <a:latin typeface="Arial Rounded"/>
                <a:ea typeface="Arial Rounded"/>
                <a:cs typeface="Arial Rounded"/>
                <a:sym typeface="Arial Rounded"/>
              </a:rPr>
              <a:t>Harmony - High Volume bullish candle should increase the price in the next candle</a:t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Arial Rounded"/>
              <a:buChar char="●"/>
            </a:pPr>
            <a:r>
              <a:rPr lang="en-US" sz="2500">
                <a:latin typeface="Arial Rounded"/>
                <a:ea typeface="Arial Rounded"/>
                <a:cs typeface="Arial Rounded"/>
                <a:sym typeface="Arial Rounded"/>
              </a:rPr>
              <a:t>Divergence - No rise in price in subsequent candles after High Volume candle </a:t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Arial Rounded"/>
              <a:buChar char="●"/>
            </a:pPr>
            <a:r>
              <a:rPr lang="en-US" sz="2500">
                <a:latin typeface="Arial Rounded"/>
                <a:ea typeface="Arial Rounded"/>
                <a:cs typeface="Arial Rounded"/>
                <a:sym typeface="Arial Rounded"/>
              </a:rPr>
              <a:t>Vice Versa</a:t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6737e6ae7_0_5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Divergence - PMA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79" name="Google Shape;179;g286737e6ae7_0_5"/>
          <p:cNvSpPr txBox="1"/>
          <p:nvPr/>
        </p:nvSpPr>
        <p:spPr>
          <a:xfrm>
            <a:off x="592550" y="1126800"/>
            <a:ext cx="111576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Harmony : Price movement in the direction of trend (Impulse) should display an </a:t>
            </a: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increase</a:t>
            </a: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 in Volume, and a decrease in volume in case of a movement opposite (Correction) to trend.</a:t>
            </a:r>
            <a:endParaRPr sz="3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Divergence: In the direction of a trend (Impulse), it should display a </a:t>
            </a: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decrease</a:t>
            </a: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 in volume and an increase, in the opposite direction of the trend (Correction). </a:t>
            </a:r>
            <a:endParaRPr sz="3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86737e6ae7_0_9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Divergence - NAd PMA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85" name="Google Shape;185;g286737e6ae7_0_9"/>
          <p:cNvSpPr txBox="1"/>
          <p:nvPr/>
        </p:nvSpPr>
        <p:spPr>
          <a:xfrm>
            <a:off x="494750" y="1236875"/>
            <a:ext cx="11308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Harmony: Volume curve in the next Impulse - Correction Cycle should be more than the previous one. 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Divergence: Volume curve reduces it’s as the trend progresses. 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86737e6ae7_0_13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Resistance - S/RBA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91" name="Google Shape;191;g286737e6ae7_0_13"/>
          <p:cNvSpPr txBox="1"/>
          <p:nvPr/>
        </p:nvSpPr>
        <p:spPr>
          <a:xfrm>
            <a:off x="335725" y="1289875"/>
            <a:ext cx="114675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Harmony: Breakout happens with high volume and the S/R level is not lost afterwards. Survives retesting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Divergence: False Breakout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92" name="Google Shape;192;g286737e6ae7_0_13"/>
          <p:cNvSpPr txBox="1"/>
          <p:nvPr/>
        </p:nvSpPr>
        <p:spPr>
          <a:xfrm>
            <a:off x="335725" y="3957975"/>
            <a:ext cx="10177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Well-Informed vs Uninformed</a:t>
            </a:r>
            <a:endParaRPr sz="33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Capital Flow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6737e6ae7_0_17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Accumulation</a:t>
            </a: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 and Distribution in Detail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98" name="Google Shape;198;g286737e6ae7_0_17"/>
          <p:cNvSpPr txBox="1"/>
          <p:nvPr/>
        </p:nvSpPr>
        <p:spPr>
          <a:xfrm>
            <a:off x="494750" y="918825"/>
            <a:ext cx="11379300" cy="5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Reduction in Volume and Volatility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Volume Increases before a breakout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Liquidity Zone - (Spring - Upthrust)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Respective Candlesticks will be wider (WRCs)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Minor HHs and HLs, LHs and LLs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Path of least resistance</a:t>
            </a:r>
            <a:endParaRPr sz="29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6737e6ae7_0_21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Logical Events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04" name="Google Shape;204;g286737e6ae7_0_21"/>
          <p:cNvSpPr txBox="1"/>
          <p:nvPr/>
        </p:nvSpPr>
        <p:spPr>
          <a:xfrm>
            <a:off x="2986150" y="3410225"/>
            <a:ext cx="9241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05" name="Google Shape;205;g286737e6ae7_0_21"/>
          <p:cNvSpPr txBox="1"/>
          <p:nvPr/>
        </p:nvSpPr>
        <p:spPr>
          <a:xfrm>
            <a:off x="494750" y="918825"/>
            <a:ext cx="11379300" cy="56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1. Preliminary Stop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2. Climax (SC, BC)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3. Reaction - CHoCH (ARa, ARe)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4. Secondary Test (UA, mSOS, SOW)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5. False Breakout (spring, upthrust)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6. Breakout (sChoCh, SOS, SOW)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7. Confirmation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79766c6973_1_1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Previous OHLC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95" name="Google Shape;95;g279766c6973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975" y="1616450"/>
            <a:ext cx="6637600" cy="456484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6" name="Google Shape;96;g279766c6973_1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6375" y="995025"/>
            <a:ext cx="3549534" cy="5807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86737e6ae7_0_25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Accumulation Events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11" name="Google Shape;211;g286737e6ae7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25" y="1060525"/>
            <a:ext cx="11573750" cy="55946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86737e6ae7_0_29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Distribution Events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17" name="Google Shape;217;g286737e6ae7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375" y="1060525"/>
            <a:ext cx="11500699" cy="55190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605ca1879_0_4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Previous OHLC (UT)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2" name="Google Shape;102;g28605ca1879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2" cy="57638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605ca1879_0_8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Previous OHLC (UT)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8" name="Google Shape;108;g28605ca1879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2" cy="576385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8605ca1879_0_12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Previous OHLC (UT)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14" name="Google Shape;114;g28605ca1879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2" cy="576385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605ca1879_0_1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Retail Gains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20" name="Google Shape;120;g28605ca1879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1" cy="57432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8605ca1879_0_2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Whale Gains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26" name="Google Shape;126;g28605ca1879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0" cy="577420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605ca1879_0_3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The Wyckoff Method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32" name="Google Shape;132;g28605ca1879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2025" y="883675"/>
            <a:ext cx="4625175" cy="57814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3" name="Google Shape;133;g28605ca1879_0_36"/>
          <p:cNvSpPr txBox="1"/>
          <p:nvPr/>
        </p:nvSpPr>
        <p:spPr>
          <a:xfrm>
            <a:off x="88600" y="1222750"/>
            <a:ext cx="72072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●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Richard Wyckoff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●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Four phases of Price Action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○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Accumulation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○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Uptrend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○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Reaccumulation/Distribution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○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Downtrend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605ca1879_0_44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The Wyckoff Method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39" name="Google Shape;139;g28605ca1879_0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2" cy="5729726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seecs</dc:creator>
</cp:coreProperties>
</file>